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Lato" panose="020B0604020202020204" charset="0"/>
      <p:regular r:id="rId14"/>
    </p:embeddedFont>
    <p:embeddedFont>
      <p:font typeface="Gelasio" panose="020B0604020202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57" d="100"/>
          <a:sy n="57" d="100"/>
        </p:scale>
        <p:origin x="55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-4-10.svg>
</file>

<file path=ppt/media/image-4-2.svg>
</file>

<file path=ppt/media/image-4-4.svg>
</file>

<file path=ppt/media/image-4-6.svg>
</file>

<file path=ppt/media/image-4-8.svg>
</file>

<file path=ppt/media/image-5-11.svg>
</file>

<file path=ppt/media/image-5-3.svg>
</file>

<file path=ppt/media/image-5-5.svg>
</file>

<file path=ppt/media/image-5-7.svg>
</file>

<file path=ppt/media/image-5-9.svg>
</file>

<file path=ppt/media/image-8-10.svg>
</file>

<file path=ppt/media/image-8-2.svg>
</file>

<file path=ppt/media/image-8-4.svg>
</file>

<file path=ppt/media/image-8-6.svg>
</file>

<file path=ppt/media/image-8-8.sv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9674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-4-8.svg"/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-4-6.svg"/><Relationship Id="rId11" Type="http://schemas.openxmlformats.org/officeDocument/2006/relationships/image" Target="../media/image6.png"/><Relationship Id="rId5" Type="http://schemas.openxmlformats.org/officeDocument/2006/relationships/image" Target="../media/image-4-4.svg"/><Relationship Id="rId10" Type="http://schemas.openxmlformats.org/officeDocument/2006/relationships/image" Target="../media/image-4-10.svg"/><Relationship Id="rId4" Type="http://schemas.openxmlformats.org/officeDocument/2006/relationships/image" Target="../media/image-4-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-5-7.svg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-5-5.svg"/><Relationship Id="rId11" Type="http://schemas.openxmlformats.org/officeDocument/2006/relationships/image" Target="../media/image-5-11.svg"/><Relationship Id="rId5" Type="http://schemas.openxmlformats.org/officeDocument/2006/relationships/image" Target="../media/image-5-3.svg"/><Relationship Id="rId4" Type="http://schemas.openxmlformats.org/officeDocument/2006/relationships/image" Target="../media/image8.png"/><Relationship Id="rId9" Type="http://schemas.openxmlformats.org/officeDocument/2006/relationships/image" Target="../media/image-5-9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-8-8.svg"/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-8-6.svg"/><Relationship Id="rId11" Type="http://schemas.openxmlformats.org/officeDocument/2006/relationships/image" Target="../media/image6.png"/><Relationship Id="rId5" Type="http://schemas.openxmlformats.org/officeDocument/2006/relationships/image" Target="../media/image-8-4.svg"/><Relationship Id="rId10" Type="http://schemas.openxmlformats.org/officeDocument/2006/relationships/image" Target="../media/image-8-10.svg"/><Relationship Id="rId4" Type="http://schemas.openxmlformats.org/officeDocument/2006/relationships/image" Target="../media/image-8-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2431018"/>
            <a:ext cx="4919305" cy="336744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26930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Attendify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6280190" y="3492579"/>
            <a:ext cx="755642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Presented by: </a:t>
            </a:r>
            <a:endParaRPr lang="en-US" sz="2200" dirty="0" smtClean="0">
              <a:solidFill>
                <a:srgbClr val="312F2B"/>
              </a:solidFill>
              <a:latin typeface="Gelasio" pitchFamily="34" charset="0"/>
              <a:ea typeface="Gelasio" pitchFamily="34" charset="-122"/>
              <a:cs typeface="Gelasio" pitchFamily="34" charset="-120"/>
            </a:endParaRPr>
          </a:p>
          <a:p>
            <a:pPr marL="342900" indent="-342900" algn="l">
              <a:lnSpc>
                <a:spcPts val="275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Daniyal </a:t>
            </a: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Wajid (48528) </a:t>
            </a:r>
            <a:endParaRPr lang="en-US" sz="2200" dirty="0" smtClean="0">
              <a:solidFill>
                <a:srgbClr val="312F2B"/>
              </a:solidFill>
              <a:latin typeface="Gelasio" pitchFamily="34" charset="0"/>
              <a:ea typeface="Gelasio" pitchFamily="34" charset="-122"/>
              <a:cs typeface="Gelasio" pitchFamily="34" charset="-120"/>
            </a:endParaRPr>
          </a:p>
          <a:p>
            <a:pPr marL="342900" indent="-342900" algn="l">
              <a:lnSpc>
                <a:spcPts val="2750"/>
              </a:lnSpc>
              <a:buFont typeface="Arial" panose="020B0604020202020204" pitchFamily="34" charset="0"/>
              <a:buChar char="•"/>
            </a:pPr>
            <a:r>
              <a:rPr lang="en-US" sz="2200" dirty="0" err="1" smtClean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Uzair</a:t>
            </a:r>
            <a:r>
              <a:rPr lang="en-US" sz="2200" dirty="0" smtClean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Hassan (48525)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5083700"/>
            <a:ext cx="40182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Riphah International University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280190" y="46589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BSSE-7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280190" y="51820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35958" y="7809549"/>
            <a:ext cx="2238687" cy="30484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543764"/>
            <a:ext cx="1284565" cy="426244"/>
          </a:xfrm>
          <a:prstGeom prst="roundRect">
            <a:avLst>
              <a:gd name="adj" fmla="val 17880"/>
            </a:avLst>
          </a:prstGeom>
          <a:solidFill>
            <a:srgbClr val="E8E8E3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611749"/>
            <a:ext cx="101238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OUTCOMES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2060734"/>
            <a:ext cx="8903970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Transforming Attendance: Tangible Benefits</a:t>
            </a:r>
            <a:endParaRPr lang="en-US" sz="3550" dirty="0"/>
          </a:p>
        </p:txBody>
      </p:sp>
      <p:sp>
        <p:nvSpPr>
          <p:cNvPr id="5" name="Shape 3"/>
          <p:cNvSpPr/>
          <p:nvPr/>
        </p:nvSpPr>
        <p:spPr>
          <a:xfrm>
            <a:off x="793790" y="2967871"/>
            <a:ext cx="13042821" cy="3717846"/>
          </a:xfrm>
          <a:prstGeom prst="roundRect">
            <a:avLst>
              <a:gd name="adj" fmla="val 256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801410" y="2975491"/>
            <a:ext cx="4342448" cy="2032754"/>
          </a:xfrm>
          <a:prstGeom prst="roundRect">
            <a:avLst>
              <a:gd name="adj" fmla="val 4687"/>
            </a:avLst>
          </a:prstGeom>
          <a:solidFill>
            <a:srgbClr val="E5E5E0"/>
          </a:solidFill>
          <a:ln/>
        </p:spPr>
      </p:sp>
      <p:sp>
        <p:nvSpPr>
          <p:cNvPr id="7" name="Text 5"/>
          <p:cNvSpPr/>
          <p:nvPr/>
        </p:nvSpPr>
        <p:spPr>
          <a:xfrm>
            <a:off x="1028224" y="3202305"/>
            <a:ext cx="34104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High Recognition Accuracy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8224" y="3692723"/>
            <a:ext cx="38888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Multi-angle data training ensures precise and reliable student identification.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143857" y="2975491"/>
            <a:ext cx="4342567" cy="2032754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0" name="Shape 8"/>
          <p:cNvSpPr/>
          <p:nvPr/>
        </p:nvSpPr>
        <p:spPr>
          <a:xfrm>
            <a:off x="5143857" y="2975491"/>
            <a:ext cx="30480" cy="2032754"/>
          </a:xfrm>
          <a:prstGeom prst="roundRect">
            <a:avLst>
              <a:gd name="adj" fmla="val 312558"/>
            </a:avLst>
          </a:prstGeom>
          <a:solidFill>
            <a:srgbClr val="CBCBC6"/>
          </a:solidFill>
          <a:ln/>
        </p:spPr>
      </p:sp>
      <p:sp>
        <p:nvSpPr>
          <p:cNvPr id="11" name="Text 9"/>
          <p:cNvSpPr/>
          <p:nvPr/>
        </p:nvSpPr>
        <p:spPr>
          <a:xfrm>
            <a:off x="5370671" y="3202305"/>
            <a:ext cx="38667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Real-time Attendance Marking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370671" y="3692723"/>
            <a:ext cx="388893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Instant recording of presence, eliminating delays and improving data freshness.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486424" y="2975491"/>
            <a:ext cx="4342567" cy="2032754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4" name="Shape 12"/>
          <p:cNvSpPr/>
          <p:nvPr/>
        </p:nvSpPr>
        <p:spPr>
          <a:xfrm>
            <a:off x="9486424" y="2975491"/>
            <a:ext cx="30480" cy="2032754"/>
          </a:xfrm>
          <a:prstGeom prst="roundRect">
            <a:avLst>
              <a:gd name="adj" fmla="val 312558"/>
            </a:avLst>
          </a:prstGeom>
          <a:solidFill>
            <a:srgbClr val="CBCBC6"/>
          </a:solidFill>
          <a:ln/>
        </p:spPr>
      </p:sp>
      <p:sp>
        <p:nvSpPr>
          <p:cNvPr id="15" name="Text 13"/>
          <p:cNvSpPr/>
          <p:nvPr/>
        </p:nvSpPr>
        <p:spPr>
          <a:xfrm>
            <a:off x="9713238" y="3202305"/>
            <a:ext cx="29226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Reduced Manual Effort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9713238" y="3692723"/>
            <a:ext cx="388893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Automates tedious tasks, freeing up instructors' time for teaching and interaction.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801410" y="5008245"/>
            <a:ext cx="6513790" cy="1669852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8" name="Shape 16"/>
          <p:cNvSpPr/>
          <p:nvPr/>
        </p:nvSpPr>
        <p:spPr>
          <a:xfrm>
            <a:off x="801410" y="5008245"/>
            <a:ext cx="6513790" cy="30480"/>
          </a:xfrm>
          <a:prstGeom prst="roundRect">
            <a:avLst>
              <a:gd name="adj" fmla="val 312558"/>
            </a:avLst>
          </a:prstGeom>
          <a:solidFill>
            <a:srgbClr val="CBCBC6"/>
          </a:solidFill>
          <a:ln/>
        </p:spPr>
      </p:sp>
      <p:sp>
        <p:nvSpPr>
          <p:cNvPr id="19" name="Text 17"/>
          <p:cNvSpPr/>
          <p:nvPr/>
        </p:nvSpPr>
        <p:spPr>
          <a:xfrm>
            <a:off x="1028224" y="5235059"/>
            <a:ext cx="39473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Improved Security &amp; Reliability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1028224" y="5725477"/>
            <a:ext cx="606016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Minimizes proxy attendance and human error, providing dependable records.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315200" y="5008245"/>
            <a:ext cx="6513790" cy="1669852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22" name="Shape 20"/>
          <p:cNvSpPr/>
          <p:nvPr/>
        </p:nvSpPr>
        <p:spPr>
          <a:xfrm>
            <a:off x="7315200" y="5008245"/>
            <a:ext cx="30480" cy="1669852"/>
          </a:xfrm>
          <a:prstGeom prst="roundRect">
            <a:avLst>
              <a:gd name="adj" fmla="val 312558"/>
            </a:avLst>
          </a:prstGeom>
          <a:solidFill>
            <a:srgbClr val="CBCBC6"/>
          </a:solidFill>
          <a:ln/>
        </p:spPr>
      </p:sp>
      <p:sp>
        <p:nvSpPr>
          <p:cNvPr id="23" name="Shape 21"/>
          <p:cNvSpPr/>
          <p:nvPr/>
        </p:nvSpPr>
        <p:spPr>
          <a:xfrm>
            <a:off x="7315200" y="5008245"/>
            <a:ext cx="6513790" cy="30480"/>
          </a:xfrm>
          <a:prstGeom prst="roundRect">
            <a:avLst>
              <a:gd name="adj" fmla="val 312558"/>
            </a:avLst>
          </a:prstGeom>
          <a:solidFill>
            <a:srgbClr val="CBCBC6"/>
          </a:solidFill>
          <a:ln/>
        </p:spPr>
      </p:sp>
      <p:sp>
        <p:nvSpPr>
          <p:cNvPr id="24" name="Text 22"/>
          <p:cNvSpPr/>
          <p:nvPr/>
        </p:nvSpPr>
        <p:spPr>
          <a:xfrm>
            <a:off x="7542014" y="5235059"/>
            <a:ext cx="3393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Scalable for All Classrooms</a:t>
            </a:r>
            <a:endParaRPr lang="en-US" sz="2200" dirty="0"/>
          </a:p>
        </p:txBody>
      </p:sp>
      <p:sp>
        <p:nvSpPr>
          <p:cNvPr id="25" name="Text 23"/>
          <p:cNvSpPr/>
          <p:nvPr/>
        </p:nvSpPr>
        <p:spPr>
          <a:xfrm>
            <a:off x="7542014" y="5725477"/>
            <a:ext cx="606016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Designed to handle varying class sizes, from small seminars to large lecture halls.</a:t>
            </a:r>
            <a:endParaRPr lang="en-US" sz="1750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5958" y="7809549"/>
            <a:ext cx="2238687" cy="30484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4747" y="2427089"/>
            <a:ext cx="4964787" cy="3375422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730329" y="578525"/>
            <a:ext cx="1093232" cy="392073"/>
          </a:xfrm>
          <a:prstGeom prst="roundRect">
            <a:avLst>
              <a:gd name="adj" fmla="val 17882"/>
            </a:avLst>
          </a:prstGeom>
          <a:solidFill>
            <a:srgbClr val="E8E8E3"/>
          </a:solidFill>
          <a:ln/>
        </p:spPr>
      </p:sp>
      <p:sp>
        <p:nvSpPr>
          <p:cNvPr id="5" name="Text 1"/>
          <p:cNvSpPr/>
          <p:nvPr/>
        </p:nvSpPr>
        <p:spPr>
          <a:xfrm>
            <a:off x="855464" y="641033"/>
            <a:ext cx="842963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SUMMARY</a:t>
            </a:r>
            <a:endParaRPr lang="en-US" sz="1300" dirty="0"/>
          </a:p>
        </p:txBody>
      </p:sp>
      <p:sp>
        <p:nvSpPr>
          <p:cNvPr id="6" name="Text 2"/>
          <p:cNvSpPr/>
          <p:nvPr/>
        </p:nvSpPr>
        <p:spPr>
          <a:xfrm>
            <a:off x="730329" y="1054060"/>
            <a:ext cx="6656427" cy="521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Conclusion &amp; Future Enhancements</a:t>
            </a:r>
            <a:endParaRPr lang="en-US" sz="3250" dirty="0"/>
          </a:p>
        </p:txBody>
      </p:sp>
      <p:sp>
        <p:nvSpPr>
          <p:cNvPr id="7" name="Shape 3"/>
          <p:cNvSpPr/>
          <p:nvPr/>
        </p:nvSpPr>
        <p:spPr>
          <a:xfrm>
            <a:off x="730329" y="1888569"/>
            <a:ext cx="7683341" cy="1855589"/>
          </a:xfrm>
          <a:prstGeom prst="roundRect">
            <a:avLst>
              <a:gd name="adj" fmla="val 4723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ECEC9"/>
            </a:solidFill>
            <a:prstDash val="solid"/>
          </a:ln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55" y="1786295"/>
            <a:ext cx="250388" cy="250388"/>
          </a:xfrm>
          <a:prstGeom prst="rect">
            <a:avLst/>
          </a:prstGeom>
        </p:spPr>
      </p:pic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65557" y="3596045"/>
            <a:ext cx="250388" cy="250388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066086" y="2224326"/>
            <a:ext cx="6018728" cy="391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Successfully Automated Attendance System</a:t>
            </a:r>
            <a:endParaRPr lang="en-US" sz="2450" dirty="0"/>
          </a:p>
        </p:txBody>
      </p:sp>
      <p:sp>
        <p:nvSpPr>
          <p:cNvPr id="11" name="Text 5"/>
          <p:cNvSpPr/>
          <p:nvPr/>
        </p:nvSpPr>
        <p:spPr>
          <a:xfrm>
            <a:off x="1066086" y="2740700"/>
            <a:ext cx="7011829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Our AI-Based Automatic Attendance System offers an efficient, secure, and user-friendly solution to modern attendance challenges.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730329" y="4057055"/>
            <a:ext cx="3129915" cy="391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Future Enhancements</a:t>
            </a:r>
            <a:endParaRPr lang="en-US" sz="2450" dirty="0"/>
          </a:p>
        </p:txBody>
      </p:sp>
      <p:sp>
        <p:nvSpPr>
          <p:cNvPr id="13" name="Text 7"/>
          <p:cNvSpPr/>
          <p:nvPr/>
        </p:nvSpPr>
        <p:spPr>
          <a:xfrm>
            <a:off x="730329" y="4761190"/>
            <a:ext cx="7683341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C91313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Mobile App Support:</a:t>
            </a: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Extend functionality to dedicated mobile applications for enhanced accessibility.</a:t>
            </a:r>
            <a:endParaRPr lang="en-US" sz="1600" dirty="0"/>
          </a:p>
        </p:txBody>
      </p:sp>
      <p:sp>
        <p:nvSpPr>
          <p:cNvPr id="14" name="Text 8"/>
          <p:cNvSpPr/>
          <p:nvPr/>
        </p:nvSpPr>
        <p:spPr>
          <a:xfrm>
            <a:off x="730329" y="5501878"/>
            <a:ext cx="7683341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C91313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Liveness Detection:</a:t>
            </a: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Integrate advanced algorithms to prevent fraudulent attendance attempts.</a:t>
            </a:r>
            <a:endParaRPr lang="en-US" sz="1600" dirty="0"/>
          </a:p>
        </p:txBody>
      </p:sp>
      <p:sp>
        <p:nvSpPr>
          <p:cNvPr id="15" name="Text 9"/>
          <p:cNvSpPr/>
          <p:nvPr/>
        </p:nvSpPr>
        <p:spPr>
          <a:xfrm>
            <a:off x="730329" y="6242566"/>
            <a:ext cx="7683341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C91313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Cloud Deployment:</a:t>
            </a: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Transition to a scalable cloud infrastructure for improved performance and availability.</a:t>
            </a:r>
            <a:endParaRPr lang="en-US" sz="1600" dirty="0"/>
          </a:p>
        </p:txBody>
      </p:sp>
      <p:sp>
        <p:nvSpPr>
          <p:cNvPr id="16" name="Text 10"/>
          <p:cNvSpPr/>
          <p:nvPr/>
        </p:nvSpPr>
        <p:spPr>
          <a:xfrm>
            <a:off x="730329" y="6983254"/>
            <a:ext cx="7683341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C91313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Advanced Analytics &amp; Reporting:</a:t>
            </a: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Implement comprehensive data analysis and customizable reporting features for deeper insights.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817483"/>
            <a:ext cx="1666875" cy="426244"/>
          </a:xfrm>
          <a:prstGeom prst="roundRect">
            <a:avLst>
              <a:gd name="adj" fmla="val 17880"/>
            </a:avLst>
          </a:prstGeom>
          <a:solidFill>
            <a:srgbClr val="E8E8E3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885468"/>
            <a:ext cx="139469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INTRODUCTION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334453"/>
            <a:ext cx="830984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Revolutionizing Attendance Management</a:t>
            </a:r>
            <a:endParaRPr lang="en-US" sz="3550" dirty="0"/>
          </a:p>
        </p:txBody>
      </p:sp>
      <p:sp>
        <p:nvSpPr>
          <p:cNvPr id="5" name="Text 3"/>
          <p:cNvSpPr/>
          <p:nvPr/>
        </p:nvSpPr>
        <p:spPr>
          <a:xfrm>
            <a:off x="793790" y="2445663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Traditional manual attendance methods are plagued by inefficiencies and a high potential for errors, often consuming valuable class time.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738443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Leveraging advancements in artificial intelligence and computer vision, we introduce an automated solution. This system precisely identifies individuals using state-of-the-art </a:t>
            </a:r>
            <a:r>
              <a:rPr lang="en-US" sz="1750" dirty="0">
                <a:solidFill>
                  <a:srgbClr val="C91313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face recognition from short video clips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9412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Our fully </a:t>
            </a:r>
            <a:r>
              <a:rPr lang="en-US" sz="1750" dirty="0">
                <a:solidFill>
                  <a:srgbClr val="C91313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web-based solution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offers a modern, intuitive dashboard for seamless management and monitoring.</a:t>
            </a:r>
            <a:endParaRPr lang="en-US" sz="17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1545" y="2496741"/>
            <a:ext cx="6240661" cy="4093131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599521" y="684502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5958" y="7820700"/>
            <a:ext cx="2238687" cy="30484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727234"/>
            <a:ext cx="1324094" cy="426244"/>
          </a:xfrm>
          <a:prstGeom prst="roundRect">
            <a:avLst>
              <a:gd name="adj" fmla="val 17880"/>
            </a:avLst>
          </a:prstGeom>
          <a:solidFill>
            <a:srgbClr val="E8E8E3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795218"/>
            <a:ext cx="105191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CHALLENGE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244203"/>
            <a:ext cx="976491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Addressing the Pitfalls of Traditional Attendance</a:t>
            </a:r>
            <a:endParaRPr lang="en-US" sz="3550" dirty="0"/>
          </a:p>
        </p:txBody>
      </p:sp>
      <p:sp>
        <p:nvSpPr>
          <p:cNvPr id="5" name="Shape 3"/>
          <p:cNvSpPr/>
          <p:nvPr/>
        </p:nvSpPr>
        <p:spPr>
          <a:xfrm>
            <a:off x="793790" y="2491502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793790" y="2461022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7" name="Shape 5"/>
          <p:cNvSpPr/>
          <p:nvPr/>
        </p:nvSpPr>
        <p:spPr>
          <a:xfrm>
            <a:off x="3657540" y="215134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</p:sp>
      <p:sp>
        <p:nvSpPr>
          <p:cNvPr id="8" name="Text 6"/>
          <p:cNvSpPr/>
          <p:nvPr/>
        </p:nvSpPr>
        <p:spPr>
          <a:xfrm>
            <a:off x="3861614" y="232148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1051084" y="3058478"/>
            <a:ext cx="32034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Time-Consuming Process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051084" y="3548896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Manual roll calls disrupt class flow and waste precious instructional time, leading to decreased productivity.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428548" y="2491502"/>
            <a:ext cx="6408063" cy="2040493"/>
          </a:xfrm>
          <a:prstGeom prst="roundRect">
            <a:avLst>
              <a:gd name="adj" fmla="val 7170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7428548" y="2461022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13" name="Shape 11"/>
          <p:cNvSpPr/>
          <p:nvPr/>
        </p:nvSpPr>
        <p:spPr>
          <a:xfrm>
            <a:off x="10292298" y="215134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</p:sp>
      <p:sp>
        <p:nvSpPr>
          <p:cNvPr id="14" name="Text 12"/>
          <p:cNvSpPr/>
          <p:nvPr/>
        </p:nvSpPr>
        <p:spPr>
          <a:xfrm>
            <a:off x="10496371" y="232148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7685842" y="3058478"/>
            <a:ext cx="30674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Proxy Attendance Issues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685842" y="3548896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prevalence of proxy attendance undermines academic integrity and distorts accurate record-keeping.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93790" y="5098971"/>
            <a:ext cx="6407944" cy="2403396"/>
          </a:xfrm>
          <a:prstGeom prst="roundRect">
            <a:avLst>
              <a:gd name="adj" fmla="val 6087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793790" y="5068491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19" name="Shape 17"/>
          <p:cNvSpPr/>
          <p:nvPr/>
        </p:nvSpPr>
        <p:spPr>
          <a:xfrm>
            <a:off x="3657540" y="475880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</p:sp>
      <p:sp>
        <p:nvSpPr>
          <p:cNvPr id="20" name="Text 18"/>
          <p:cNvSpPr/>
          <p:nvPr/>
        </p:nvSpPr>
        <p:spPr>
          <a:xfrm>
            <a:off x="3861614" y="4928949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100" dirty="0"/>
          </a:p>
        </p:txBody>
      </p:sp>
      <p:sp>
        <p:nvSpPr>
          <p:cNvPr id="21" name="Text 19"/>
          <p:cNvSpPr/>
          <p:nvPr/>
        </p:nvSpPr>
        <p:spPr>
          <a:xfrm>
            <a:off x="1051084" y="56659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Poor Scalability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1051084" y="6156365"/>
            <a:ext cx="589335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Managing attendance for large classes or multiple sections becomes an overwhelming and error-prone task for instructors.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7428548" y="5098971"/>
            <a:ext cx="6408063" cy="2403396"/>
          </a:xfrm>
          <a:prstGeom prst="roundRect">
            <a:avLst>
              <a:gd name="adj" fmla="val 6087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7428548" y="5068491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25" name="Shape 23"/>
          <p:cNvSpPr/>
          <p:nvPr/>
        </p:nvSpPr>
        <p:spPr>
          <a:xfrm>
            <a:off x="10292298" y="475880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</p:sp>
      <p:sp>
        <p:nvSpPr>
          <p:cNvPr id="26" name="Text 24"/>
          <p:cNvSpPr/>
          <p:nvPr/>
        </p:nvSpPr>
        <p:spPr>
          <a:xfrm>
            <a:off x="10496371" y="4928949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100" dirty="0"/>
          </a:p>
        </p:txBody>
      </p:sp>
      <p:sp>
        <p:nvSpPr>
          <p:cNvPr id="27" name="Text 25"/>
          <p:cNvSpPr/>
          <p:nvPr/>
        </p:nvSpPr>
        <p:spPr>
          <a:xfrm>
            <a:off x="7685842" y="56659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Lack of Security</a:t>
            </a:r>
            <a:endParaRPr lang="en-US" sz="2200" dirty="0"/>
          </a:p>
        </p:txBody>
      </p:sp>
      <p:sp>
        <p:nvSpPr>
          <p:cNvPr id="28" name="Text 26"/>
          <p:cNvSpPr/>
          <p:nvPr/>
        </p:nvSpPr>
        <p:spPr>
          <a:xfrm>
            <a:off x="7685842" y="6156365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Manual systems are vulnerable to manipulation and provide insufficient security for sensitive attendance data.</a:t>
            </a:r>
            <a:endParaRPr lang="en-US" sz="1750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5958" y="7809549"/>
            <a:ext cx="2238687" cy="30484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103471"/>
            <a:ext cx="858798" cy="426244"/>
          </a:xfrm>
          <a:prstGeom prst="roundRect">
            <a:avLst>
              <a:gd name="adj" fmla="val 17880"/>
            </a:avLst>
          </a:prstGeom>
          <a:solidFill>
            <a:srgbClr val="E8E8E3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171456"/>
            <a:ext cx="5866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GOALS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620441"/>
            <a:ext cx="7268170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Objectives for a Smarter System</a:t>
            </a:r>
            <a:endParaRPr lang="en-US" sz="35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793790" y="2527578"/>
            <a:ext cx="566976" cy="56697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644253" y="2662238"/>
            <a:ext cx="330815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Automate Attendance with AI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44253" y="3506986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Implement intelligent algorithms for reliable and instant student identification.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5235893" y="2527578"/>
            <a:ext cx="566976" cy="56697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086356" y="2662238"/>
            <a:ext cx="28933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Video Dataset Training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086356" y="3152656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Train the AI model using </a:t>
            </a:r>
            <a:r>
              <a:rPr lang="en-US" sz="1750" dirty="0">
                <a:solidFill>
                  <a:srgbClr val="C91313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10-second student video clips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for robust recognition.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9677995" y="2527578"/>
            <a:ext cx="566976" cy="56697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528459" y="2662238"/>
            <a:ext cx="330815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Capture Multiple Face Angles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10528459" y="3506986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Ensure comprehensive data capture to enhance accuracy across various orientations.</a:t>
            </a:r>
            <a:endParaRPr lang="en-US" sz="175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793790" y="5049322"/>
            <a:ext cx="566976" cy="566976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644253" y="5183981"/>
            <a:ext cx="28722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Web-Based Dashboard</a:t>
            </a:r>
            <a:endParaRPr lang="en-US" sz="2200" dirty="0"/>
          </a:p>
        </p:txBody>
      </p:sp>
      <p:sp>
        <p:nvSpPr>
          <p:cNvPr id="16" name="Text 10"/>
          <p:cNvSpPr/>
          <p:nvPr/>
        </p:nvSpPr>
        <p:spPr>
          <a:xfrm>
            <a:off x="1644253" y="5674400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Develop an intuitive, user-friendly interface for seamless attendance management.</a:t>
            </a:r>
            <a:endParaRPr lang="en-US" sz="175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5235893" y="5049322"/>
            <a:ext cx="566976" cy="566976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6086356" y="5183981"/>
            <a:ext cx="32219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Secure Data Management</a:t>
            </a:r>
            <a:endParaRPr lang="en-US" sz="2200" dirty="0"/>
          </a:p>
        </p:txBody>
      </p:sp>
      <p:sp>
        <p:nvSpPr>
          <p:cNvPr id="19" name="Text 12"/>
          <p:cNvSpPr/>
          <p:nvPr/>
        </p:nvSpPr>
        <p:spPr>
          <a:xfrm>
            <a:off x="6086356" y="5674400"/>
            <a:ext cx="330815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Establish robust protocols for storing and safeguarding sensitive student and attendance data.</a:t>
            </a:r>
            <a:endParaRPr lang="en-US" sz="1750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335958" y="7809549"/>
            <a:ext cx="2238687" cy="30484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724972"/>
            <a:ext cx="1637348" cy="426244"/>
          </a:xfrm>
          <a:prstGeom prst="roundRect">
            <a:avLst>
              <a:gd name="adj" fmla="val 17880"/>
            </a:avLst>
          </a:prstGeom>
          <a:solidFill>
            <a:srgbClr val="E8E8E3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792956"/>
            <a:ext cx="136517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HOW IT WORKS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241941"/>
            <a:ext cx="990552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Seamless Flow: From Registration to Recognition</a:t>
            </a:r>
            <a:endParaRPr lang="en-US" sz="35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625" y="2149078"/>
            <a:ext cx="12625030" cy="4737497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11784546" y="3355804"/>
            <a:ext cx="652135" cy="65213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1203535" y="5736504"/>
            <a:ext cx="1904234" cy="366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Recognize</a:t>
            </a:r>
            <a:endParaRPr lang="en-US" sz="13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9397120" y="3357026"/>
            <a:ext cx="652135" cy="65213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803678" y="5736504"/>
            <a:ext cx="1904234" cy="366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Train</a:t>
            </a:r>
            <a:endParaRPr lang="en-US" sz="13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7010307" y="3357026"/>
            <a:ext cx="652135" cy="65213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416864" y="5736504"/>
            <a:ext cx="1904234" cy="366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Frame</a:t>
            </a:r>
            <a:endParaRPr lang="en-US" sz="135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4623493" y="3357026"/>
            <a:ext cx="652135" cy="652135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4030050" y="5736504"/>
            <a:ext cx="1904234" cy="366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Capture</a:t>
            </a:r>
            <a:endParaRPr lang="en-US" sz="1350" dirty="0"/>
          </a:p>
        </p:txBody>
      </p:sp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2223636" y="3357026"/>
            <a:ext cx="652135" cy="652135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591065" y="5736504"/>
            <a:ext cx="1904234" cy="366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Register</a:t>
            </a:r>
            <a:endParaRPr lang="en-US" sz="1350" dirty="0"/>
          </a:p>
        </p:txBody>
      </p:sp>
      <p:sp>
        <p:nvSpPr>
          <p:cNvPr id="16" name="Text 8"/>
          <p:cNvSpPr/>
          <p:nvPr/>
        </p:nvSpPr>
        <p:spPr>
          <a:xfrm>
            <a:off x="793790" y="71417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Our system simplifies the entire attendance process, ensuring accuracy and efficiency at every step.</a:t>
            </a:r>
            <a:endParaRPr lang="en-US" sz="175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335958" y="7809549"/>
            <a:ext cx="2238687" cy="30484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087517" y="542925"/>
            <a:ext cx="1408867" cy="370046"/>
          </a:xfrm>
          <a:prstGeom prst="roundRect">
            <a:avLst>
              <a:gd name="adj" fmla="val 17881"/>
            </a:avLst>
          </a:prstGeom>
          <a:solidFill>
            <a:srgbClr val="E8E8E3"/>
          </a:solidFill>
          <a:ln/>
        </p:spPr>
      </p:sp>
      <p:sp>
        <p:nvSpPr>
          <p:cNvPr id="3" name="Text 1"/>
          <p:cNvSpPr/>
          <p:nvPr/>
        </p:nvSpPr>
        <p:spPr>
          <a:xfrm>
            <a:off x="1205627" y="601980"/>
            <a:ext cx="1172647" cy="2519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ARCHITECTURE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1087517" y="991672"/>
            <a:ext cx="5316855" cy="492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Methodology &amp; System Design</a:t>
            </a:r>
            <a:endParaRPr lang="en-US" sz="31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517" y="1779270"/>
            <a:ext cx="984528" cy="118145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268855" y="1976080"/>
            <a:ext cx="3191351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Registration &amp; Video Capture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2268855" y="2401729"/>
            <a:ext cx="11274028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Students register via the web app, submitting short video clips through their webcam for initial enrollment.</a:t>
            </a:r>
            <a:endParaRPr lang="en-US" sz="15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7517" y="2960727"/>
            <a:ext cx="984528" cy="118145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2268855" y="3157538"/>
            <a:ext cx="3941445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Frame Extraction &amp; Angle Detection</a:t>
            </a:r>
            <a:endParaRPr lang="en-US" sz="1900" dirty="0"/>
          </a:p>
        </p:txBody>
      </p:sp>
      <p:sp>
        <p:nvSpPr>
          <p:cNvPr id="10" name="Text 6"/>
          <p:cNvSpPr/>
          <p:nvPr/>
        </p:nvSpPr>
        <p:spPr>
          <a:xfrm>
            <a:off x="2268855" y="3583186"/>
            <a:ext cx="11274028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Videos are processed into individual frames, analyzed to detect and capture multiple facial angles.</a:t>
            </a:r>
            <a:endParaRPr lang="en-US" sz="15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7517" y="4142184"/>
            <a:ext cx="984528" cy="118145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2268855" y="4338995"/>
            <a:ext cx="3909655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Model Training &amp; Face Embeddings</a:t>
            </a:r>
            <a:endParaRPr lang="en-US" sz="1900" dirty="0"/>
          </a:p>
        </p:txBody>
      </p:sp>
      <p:sp>
        <p:nvSpPr>
          <p:cNvPr id="13" name="Text 8"/>
          <p:cNvSpPr/>
          <p:nvPr/>
        </p:nvSpPr>
        <p:spPr>
          <a:xfrm>
            <a:off x="2268855" y="4764643"/>
            <a:ext cx="11274028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 AI model is trained on these diverse frames, creating unique face embeddings for each student.</a:t>
            </a:r>
            <a:endParaRPr lang="en-US" sz="155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7517" y="5323642"/>
            <a:ext cx="984528" cy="1181457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2268855" y="5520452"/>
            <a:ext cx="2737247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Live Camera Recognition</a:t>
            </a:r>
            <a:endParaRPr lang="en-US" sz="1900" dirty="0"/>
          </a:p>
        </p:txBody>
      </p:sp>
      <p:sp>
        <p:nvSpPr>
          <p:cNvPr id="16" name="Text 10"/>
          <p:cNvSpPr/>
          <p:nvPr/>
        </p:nvSpPr>
        <p:spPr>
          <a:xfrm>
            <a:off x="2268855" y="5946100"/>
            <a:ext cx="11274028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During class, a live camera feed uses the trained model to identify students in real-time.</a:t>
            </a:r>
            <a:endParaRPr lang="en-US" sz="155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7517" y="6505099"/>
            <a:ext cx="984528" cy="1181457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2268855" y="6701909"/>
            <a:ext cx="2461498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Attendance Storage</a:t>
            </a:r>
            <a:endParaRPr lang="en-US" sz="1900" dirty="0"/>
          </a:p>
        </p:txBody>
      </p:sp>
      <p:sp>
        <p:nvSpPr>
          <p:cNvPr id="19" name="Text 12"/>
          <p:cNvSpPr/>
          <p:nvPr/>
        </p:nvSpPr>
        <p:spPr>
          <a:xfrm>
            <a:off x="2268855" y="7127557"/>
            <a:ext cx="11274028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Once identified, attendance records are securely stored and managed within a centralized database.</a:t>
            </a:r>
            <a:endParaRPr lang="en-US" sz="1550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335958" y="7809549"/>
            <a:ext cx="2238687" cy="30484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618655" y="496372"/>
            <a:ext cx="4503182" cy="562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Flow of the system</a:t>
            </a:r>
            <a:endParaRPr lang="en-US" sz="35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9727" y="1419344"/>
            <a:ext cx="9470946" cy="63138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5958" y="7809549"/>
            <a:ext cx="2238687" cy="30484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73787" y="783312"/>
            <a:ext cx="827723" cy="415647"/>
          </a:xfrm>
          <a:prstGeom prst="roundRect">
            <a:avLst>
              <a:gd name="adj" fmla="val 17873"/>
            </a:avLst>
          </a:prstGeom>
          <a:solidFill>
            <a:srgbClr val="E8E8E3"/>
          </a:solidFill>
          <a:ln/>
        </p:spPr>
      </p:sp>
      <p:sp>
        <p:nvSpPr>
          <p:cNvPr id="3" name="Text 1"/>
          <p:cNvSpPr/>
          <p:nvPr/>
        </p:nvSpPr>
        <p:spPr>
          <a:xfrm>
            <a:off x="906423" y="849630"/>
            <a:ext cx="562451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TOOLS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773787" y="1287304"/>
            <a:ext cx="7620357" cy="552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Technology Stack Powering the System</a:t>
            </a:r>
            <a:endParaRPr lang="en-US" sz="3450" dirty="0"/>
          </a:p>
        </p:txBody>
      </p:sp>
      <p:sp>
        <p:nvSpPr>
          <p:cNvPr id="5" name="Shape 3"/>
          <p:cNvSpPr/>
          <p:nvPr/>
        </p:nvSpPr>
        <p:spPr>
          <a:xfrm>
            <a:off x="773787" y="2171581"/>
            <a:ext cx="4213622" cy="2526863"/>
          </a:xfrm>
          <a:prstGeom prst="roundRect">
            <a:avLst>
              <a:gd name="adj" fmla="val 367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1002387" y="2400181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E5E5E0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1184791" y="2582466"/>
            <a:ext cx="298371" cy="298371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02387" y="3284339"/>
            <a:ext cx="2763679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Frontend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02387" y="3762375"/>
            <a:ext cx="3756422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91313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React.js</a:t>
            </a: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for dynamic UI, </a:t>
            </a:r>
            <a:r>
              <a:rPr lang="en-US" sz="1700" dirty="0">
                <a:solidFill>
                  <a:srgbClr val="C91313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Tailwind CSS</a:t>
            </a: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&amp; </a:t>
            </a:r>
            <a:r>
              <a:rPr lang="en-US" sz="1700" dirty="0">
                <a:solidFill>
                  <a:srgbClr val="C91313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PostCSS</a:t>
            </a: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for modern styling.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5208389" y="2171581"/>
            <a:ext cx="4213622" cy="2526863"/>
          </a:xfrm>
          <a:prstGeom prst="roundRect">
            <a:avLst>
              <a:gd name="adj" fmla="val 367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5436989" y="2400181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E5E5E0"/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5619393" y="2582466"/>
            <a:ext cx="298371" cy="298371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36989" y="3284339"/>
            <a:ext cx="2763679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Backend</a:t>
            </a:r>
            <a:endParaRPr lang="en-US" sz="2150" dirty="0"/>
          </a:p>
        </p:txBody>
      </p:sp>
      <p:sp>
        <p:nvSpPr>
          <p:cNvPr id="14" name="Text 10"/>
          <p:cNvSpPr/>
          <p:nvPr/>
        </p:nvSpPr>
        <p:spPr>
          <a:xfrm>
            <a:off x="5436989" y="3762375"/>
            <a:ext cx="3756422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91313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Node.js</a:t>
            </a: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handles server-side logic, with </a:t>
            </a:r>
            <a:r>
              <a:rPr lang="en-US" sz="1700" dirty="0">
                <a:solidFill>
                  <a:srgbClr val="C91313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Express.js</a:t>
            </a: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for robust API development.</a:t>
            </a:r>
            <a:endParaRPr lang="en-US" sz="1700" dirty="0"/>
          </a:p>
        </p:txBody>
      </p:sp>
      <p:sp>
        <p:nvSpPr>
          <p:cNvPr id="15" name="Shape 11"/>
          <p:cNvSpPr/>
          <p:nvPr/>
        </p:nvSpPr>
        <p:spPr>
          <a:xfrm>
            <a:off x="9642991" y="2171581"/>
            <a:ext cx="4213622" cy="2526863"/>
          </a:xfrm>
          <a:prstGeom prst="roundRect">
            <a:avLst>
              <a:gd name="adj" fmla="val 367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6" name="Shape 12"/>
          <p:cNvSpPr/>
          <p:nvPr/>
        </p:nvSpPr>
        <p:spPr>
          <a:xfrm>
            <a:off x="9871591" y="2400181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E5E5E0"/>
          </a:solidFill>
          <a:ln/>
        </p:spPr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10053995" y="2582466"/>
            <a:ext cx="298371" cy="298371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9871591" y="3284339"/>
            <a:ext cx="2763679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Database</a:t>
            </a:r>
            <a:endParaRPr lang="en-US" sz="2150" dirty="0"/>
          </a:p>
        </p:txBody>
      </p:sp>
      <p:sp>
        <p:nvSpPr>
          <p:cNvPr id="19" name="Text 14"/>
          <p:cNvSpPr/>
          <p:nvPr/>
        </p:nvSpPr>
        <p:spPr>
          <a:xfrm>
            <a:off x="9871591" y="3762375"/>
            <a:ext cx="3756422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91313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MongoDB</a:t>
            </a: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provides a flexible and scalable solution for data storage.</a:t>
            </a:r>
            <a:endParaRPr lang="en-US" sz="1700" dirty="0"/>
          </a:p>
        </p:txBody>
      </p:sp>
      <p:sp>
        <p:nvSpPr>
          <p:cNvPr id="20" name="Shape 15"/>
          <p:cNvSpPr/>
          <p:nvPr/>
        </p:nvSpPr>
        <p:spPr>
          <a:xfrm>
            <a:off x="773787" y="4919424"/>
            <a:ext cx="6430923" cy="2526863"/>
          </a:xfrm>
          <a:prstGeom prst="roundRect">
            <a:avLst>
              <a:gd name="adj" fmla="val 367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21" name="Shape 16"/>
          <p:cNvSpPr/>
          <p:nvPr/>
        </p:nvSpPr>
        <p:spPr>
          <a:xfrm>
            <a:off x="1002387" y="5148024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E5E5E0"/>
          </a:solidFill>
          <a:ln/>
        </p:spPr>
      </p:sp>
      <p:pic>
        <p:nvPicPr>
          <p:cNvPr id="22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1184791" y="5330309"/>
            <a:ext cx="298371" cy="298371"/>
          </a:xfrm>
          <a:prstGeom prst="rect">
            <a:avLst/>
          </a:prstGeom>
        </p:spPr>
      </p:pic>
      <p:sp>
        <p:nvSpPr>
          <p:cNvPr id="23" name="Text 17"/>
          <p:cNvSpPr/>
          <p:nvPr/>
        </p:nvSpPr>
        <p:spPr>
          <a:xfrm>
            <a:off x="1002387" y="6032183"/>
            <a:ext cx="2763679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Core</a:t>
            </a:r>
            <a:endParaRPr lang="en-US" sz="2150" dirty="0"/>
          </a:p>
        </p:txBody>
      </p:sp>
      <p:sp>
        <p:nvSpPr>
          <p:cNvPr id="24" name="Text 18"/>
          <p:cNvSpPr/>
          <p:nvPr/>
        </p:nvSpPr>
        <p:spPr>
          <a:xfrm>
            <a:off x="1002387" y="6510218"/>
            <a:ext cx="5973723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Advanced </a:t>
            </a:r>
            <a:r>
              <a:rPr lang="en-US" sz="1700" dirty="0">
                <a:solidFill>
                  <a:srgbClr val="C91313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Face Recognition</a:t>
            </a: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and </a:t>
            </a:r>
            <a:r>
              <a:rPr lang="en-US" sz="1700" dirty="0">
                <a:solidFill>
                  <a:srgbClr val="C91313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Computer Vision</a:t>
            </a: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algorithms for accurate detection.</a:t>
            </a:r>
            <a:endParaRPr lang="en-US" sz="1700" dirty="0"/>
          </a:p>
        </p:txBody>
      </p:sp>
      <p:sp>
        <p:nvSpPr>
          <p:cNvPr id="25" name="Shape 19"/>
          <p:cNvSpPr/>
          <p:nvPr/>
        </p:nvSpPr>
        <p:spPr>
          <a:xfrm>
            <a:off x="7425690" y="4919424"/>
            <a:ext cx="6430923" cy="2526863"/>
          </a:xfrm>
          <a:prstGeom prst="roundRect">
            <a:avLst>
              <a:gd name="adj" fmla="val 367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26" name="Shape 20"/>
          <p:cNvSpPr/>
          <p:nvPr/>
        </p:nvSpPr>
        <p:spPr>
          <a:xfrm>
            <a:off x="7654290" y="5148024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E5E5E0"/>
          </a:solidFill>
          <a:ln/>
        </p:spPr>
      </p:sp>
      <p:pic>
        <p:nvPicPr>
          <p:cNvPr id="27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7836694" y="5330309"/>
            <a:ext cx="298371" cy="298371"/>
          </a:xfrm>
          <a:prstGeom prst="rect">
            <a:avLst/>
          </a:prstGeom>
        </p:spPr>
      </p:pic>
      <p:sp>
        <p:nvSpPr>
          <p:cNvPr id="28" name="Text 21"/>
          <p:cNvSpPr/>
          <p:nvPr/>
        </p:nvSpPr>
        <p:spPr>
          <a:xfrm>
            <a:off x="7654290" y="6032183"/>
            <a:ext cx="2763679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Integrations</a:t>
            </a:r>
            <a:endParaRPr lang="en-US" sz="2150" dirty="0"/>
          </a:p>
        </p:txBody>
      </p:sp>
      <p:sp>
        <p:nvSpPr>
          <p:cNvPr id="29" name="Text 22"/>
          <p:cNvSpPr/>
          <p:nvPr/>
        </p:nvSpPr>
        <p:spPr>
          <a:xfrm>
            <a:off x="7654290" y="6510218"/>
            <a:ext cx="5973723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91313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Webcam &amp; REST APIs</a:t>
            </a: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ensure seamless communication and functionality.</a:t>
            </a:r>
            <a:endParaRPr lang="en-US" sz="1700" dirty="0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335958" y="7809549"/>
            <a:ext cx="2238687" cy="30484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82241" y="614601"/>
            <a:ext cx="1577221" cy="420172"/>
          </a:xfrm>
          <a:prstGeom prst="roundRect">
            <a:avLst>
              <a:gd name="adj" fmla="val 17874"/>
            </a:avLst>
          </a:prstGeom>
          <a:solidFill>
            <a:srgbClr val="E8E8E3"/>
          </a:solidFill>
          <a:ln/>
        </p:spPr>
      </p:sp>
      <p:sp>
        <p:nvSpPr>
          <p:cNvPr id="3" name="Text 1"/>
          <p:cNvSpPr/>
          <p:nvPr/>
        </p:nvSpPr>
        <p:spPr>
          <a:xfrm>
            <a:off x="916305" y="681633"/>
            <a:ext cx="1309092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DEVELOPMENT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82241" y="1124069"/>
            <a:ext cx="5367695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Bringing the System to Life</a:t>
            </a:r>
            <a:endParaRPr lang="en-US" sz="35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241" y="2269331"/>
            <a:ext cx="6940868" cy="449353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82241" y="7014210"/>
            <a:ext cx="6940868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276034" y="2219087"/>
            <a:ext cx="5579745" cy="1072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C91313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Modern React Dashboard UI: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Designed for optimal user experience with an intuitive and responsive interface.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276034" y="3369945"/>
            <a:ext cx="5579745" cy="1072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C91313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Student Registration with Video Input: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 streamlined process for students to enroll, including video capture for facial data.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8276034" y="4520803"/>
            <a:ext cx="5579745" cy="1072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C91313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MongoDB for Data Storage: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Securely stores all student information, video embeddings, and attendance records.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276034" y="5671661"/>
            <a:ext cx="5579745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C91313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Live Camera Detection: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Integrates real-time camera feeds to identify students present in the classroom.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8276034" y="6464975"/>
            <a:ext cx="5579745" cy="1072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C91313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Automated Attendance Marking: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Once a student is identified, their attendance is recorded instantly and accurately.</a:t>
            </a:r>
            <a:endParaRPr lang="en-US" sz="175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5958" y="7809549"/>
            <a:ext cx="2238687" cy="30484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744</Words>
  <Application>Microsoft Office PowerPoint</Application>
  <PresentationFormat>Custom</PresentationFormat>
  <Paragraphs>109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Lato</vt:lpstr>
      <vt:lpstr>Gelasio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Daniyal Wajid</cp:lastModifiedBy>
  <cp:revision>3</cp:revision>
  <dcterms:created xsi:type="dcterms:W3CDTF">2026-01-14T04:22:35Z</dcterms:created>
  <dcterms:modified xsi:type="dcterms:W3CDTF">2026-01-14T04:47:00Z</dcterms:modified>
</cp:coreProperties>
</file>